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6f6a5549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6f6a5549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f6a5549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6f6a5549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6f6a5549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f6a5549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f6a5549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f6a5549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6f6a5549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f6a5549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f6a5549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f6a5549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6f6a5549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6f6a5549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6f6a5549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6f6a5549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f6a5549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f6a5549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6f6a5549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6f6a5549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6f6a554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6f6a554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6f6a5549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6f6a5549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6f6a5549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6f6a554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f6a5549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f6a5549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6f6a5549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6f6a5549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6f6a5549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6f6a5549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f6a554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f6a554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6f6a5549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6f6a5549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f6a5549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f6a5549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f6a5549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f6a5549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6f6a5549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6f6a5549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6f6a5549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f6a5549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Co-reference Resolution (Hindi)</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By Akshat Gahoi (2018114012), Akshat Chhajer (2018114008)</a:t>
            </a:r>
            <a:endParaRPr sz="1200"/>
          </a:p>
          <a:p>
            <a:pPr indent="0" lvl="0" marL="0" rtl="0" algn="l">
              <a:spcBef>
                <a:spcPts val="0"/>
              </a:spcBef>
              <a:spcAft>
                <a:spcPts val="0"/>
              </a:spcAft>
              <a:buNone/>
            </a:pPr>
            <a:r>
              <a:rPr lang="en-GB" sz="1200"/>
              <a:t>https://github.com/akshatcx/coreference_resolution_cl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Spatial :</a:t>
            </a:r>
            <a:endParaRPr/>
          </a:p>
        </p:txBody>
      </p:sp>
      <p:sp>
        <p:nvSpPr>
          <p:cNvPr id="116" name="Google Shape;116;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 can be derived for resolution of spatial pronouns:</a:t>
            </a:r>
            <a:endParaRPr sz="1200"/>
          </a:p>
          <a:p>
            <a:pPr indent="0" lvl="0" marL="0" rtl="0" algn="l">
              <a:spcBef>
                <a:spcPts val="1600"/>
              </a:spcBef>
              <a:spcAft>
                <a:spcPts val="0"/>
              </a:spcAft>
              <a:buClr>
                <a:schemeClr val="dk1"/>
              </a:buClr>
              <a:buSzPts val="1100"/>
              <a:buFont typeface="Arial"/>
              <a:buNone/>
            </a:pPr>
            <a:r>
              <a:rPr lang="en-GB" sz="1200"/>
              <a:t>• Begin with pronoun identified as ‘spatial’ (or place pronoun).</a:t>
            </a:r>
            <a:endParaRPr sz="1200"/>
          </a:p>
          <a:p>
            <a:pPr indent="0" lvl="0" marL="0" rtl="0" algn="l">
              <a:spcBef>
                <a:spcPts val="1600"/>
              </a:spcBef>
              <a:spcAft>
                <a:spcPts val="0"/>
              </a:spcAft>
              <a:buClr>
                <a:schemeClr val="dk1"/>
              </a:buClr>
              <a:buSzPts val="1100"/>
              <a:buFont typeface="Arial"/>
              <a:buNone/>
            </a:pPr>
            <a:r>
              <a:rPr lang="en-GB" sz="1200"/>
              <a:t>• Search in reverse order for a noun phrase with Named Entity Category as ‘LOCATION’ and dependency label ‘k7p’</a:t>
            </a:r>
            <a:endParaRPr sz="1200"/>
          </a:p>
          <a:p>
            <a:pPr indent="0" lvl="0" marL="0" rtl="0" algn="l">
              <a:spcBef>
                <a:spcPts val="1600"/>
              </a:spcBef>
              <a:spcAft>
                <a:spcPts val="0"/>
              </a:spcAft>
              <a:buClr>
                <a:schemeClr val="dk1"/>
              </a:buClr>
              <a:buSzPts val="1100"/>
              <a:buFont typeface="Arial"/>
              <a:buNone/>
            </a:pPr>
            <a:r>
              <a:rPr lang="en-GB" sz="1200"/>
              <a:t>• If such a noun phrase is found, predict it as the referent.</a:t>
            </a:r>
            <a:endParaRPr sz="1200"/>
          </a:p>
          <a:p>
            <a:pPr indent="0" lvl="0" marL="0" rtl="0" algn="l">
              <a:spcBef>
                <a:spcPts val="1600"/>
              </a:spcBef>
              <a:spcAft>
                <a:spcPts val="0"/>
              </a:spcAft>
              <a:buClr>
                <a:schemeClr val="dk1"/>
              </a:buClr>
              <a:buSzPts val="1100"/>
              <a:buFont typeface="Arial"/>
              <a:buNone/>
            </a:pPr>
            <a:r>
              <a:rPr lang="en-GB" sz="1200"/>
              <a:t>• Else Search in reverse order only for a noun phrase with dependent label ‘k7p’ up-to 3 sentence.</a:t>
            </a:r>
            <a:endParaRPr sz="1200"/>
          </a:p>
          <a:p>
            <a:pPr indent="0" lvl="0" marL="0" rtl="0" algn="l">
              <a:spcBef>
                <a:spcPts val="1600"/>
              </a:spcBef>
              <a:spcAft>
                <a:spcPts val="0"/>
              </a:spcAft>
              <a:buClr>
                <a:schemeClr val="dk1"/>
              </a:buClr>
              <a:buSzPts val="1100"/>
              <a:buFont typeface="Arial"/>
              <a:buNone/>
            </a:pPr>
            <a:r>
              <a:rPr lang="en-GB" sz="1200"/>
              <a:t>• If such a noun phrase is found, predict it as the referent.</a:t>
            </a:r>
            <a:endParaRPr sz="1200"/>
          </a:p>
          <a:p>
            <a:pPr indent="0" lvl="0" marL="0" rtl="0" algn="l">
              <a:spcBef>
                <a:spcPts val="1600"/>
              </a:spcBef>
              <a:spcAft>
                <a:spcPts val="0"/>
              </a:spcAft>
              <a:buClr>
                <a:schemeClr val="dk1"/>
              </a:buClr>
              <a:buSzPts val="1100"/>
              <a:buFont typeface="Arial"/>
              <a:buNone/>
            </a:pPr>
            <a:r>
              <a:rPr lang="en-GB" sz="1200"/>
              <a:t>• Else Search in reverse order only for a noun phrase with Named Entity Category as ‘LOCATION’ up-to 3 sentence.</a:t>
            </a:r>
            <a:endParaRPr sz="1200"/>
          </a:p>
          <a:p>
            <a:pPr indent="0" lvl="0" marL="0" rtl="0" algn="l">
              <a:spcBef>
                <a:spcPts val="1600"/>
              </a:spcBef>
              <a:spcAft>
                <a:spcPts val="0"/>
              </a:spcAft>
              <a:buClr>
                <a:schemeClr val="dk1"/>
              </a:buClr>
              <a:buSzPts val="1100"/>
              <a:buFont typeface="Arial"/>
              <a:buNone/>
            </a:pPr>
            <a:r>
              <a:rPr lang="en-GB" sz="1200"/>
              <a:t>• If such a noun phrase is found, predict it as the referent.</a:t>
            </a:r>
            <a:endParaRPr sz="1200"/>
          </a:p>
          <a:p>
            <a:pPr indent="0" lvl="0" marL="0" rtl="0" algn="l">
              <a:spcBef>
                <a:spcPts val="1600"/>
              </a:spcBef>
              <a:spcAft>
                <a:spcPts val="0"/>
              </a:spcAft>
              <a:buClr>
                <a:schemeClr val="dk1"/>
              </a:buClr>
              <a:buSzPts val="1100"/>
              <a:buFont typeface="Arial"/>
              <a:buNone/>
            </a:pPr>
            <a:r>
              <a:rPr lang="en-GB" sz="1200"/>
              <a:t>• If no referent is found within 3 sentences, output ‘NULL’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3"/>
          <p:cNvPicPr preferRelativeResize="0"/>
          <p:nvPr/>
        </p:nvPicPr>
        <p:blipFill>
          <a:blip r:embed="rId3">
            <a:alphaModFix/>
          </a:blip>
          <a:stretch>
            <a:fillRect/>
          </a:stretch>
        </p:blipFill>
        <p:spPr>
          <a:xfrm>
            <a:off x="0" y="786912"/>
            <a:ext cx="9143999" cy="3569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Relative :</a:t>
            </a:r>
            <a:endParaRPr/>
          </a:p>
        </p:txBody>
      </p:sp>
      <p:sp>
        <p:nvSpPr>
          <p:cNvPr id="129" name="Google Shape;129;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 can be derived for resolution of relative pronouns:</a:t>
            </a:r>
            <a:endParaRPr sz="1200"/>
          </a:p>
          <a:p>
            <a:pPr indent="0" lvl="0" marL="0" rtl="0" algn="l">
              <a:spcBef>
                <a:spcPts val="1600"/>
              </a:spcBef>
              <a:spcAft>
                <a:spcPts val="0"/>
              </a:spcAft>
              <a:buClr>
                <a:schemeClr val="dk1"/>
              </a:buClr>
              <a:buSzPts val="1100"/>
              <a:buFont typeface="Arial"/>
              <a:buNone/>
            </a:pPr>
            <a:r>
              <a:rPr lang="en-GB" sz="1200"/>
              <a:t>• Start with the pronoun node ‘N’, move up in the tree until a verb node (VGF or VGNF) is encountered. Call this node as ‘X’.</a:t>
            </a:r>
            <a:endParaRPr sz="1200"/>
          </a:p>
          <a:p>
            <a:pPr indent="0" lvl="0" marL="0" rtl="0" algn="l">
              <a:spcBef>
                <a:spcPts val="1600"/>
              </a:spcBef>
              <a:spcAft>
                <a:spcPts val="0"/>
              </a:spcAft>
              <a:buClr>
                <a:schemeClr val="dk1"/>
              </a:buClr>
              <a:buSzPts val="1100"/>
              <a:buFont typeface="Arial"/>
              <a:buNone/>
            </a:pPr>
            <a:r>
              <a:rPr lang="en-GB" sz="1200"/>
              <a:t>• If the label of attachment of the ‘X’ node with its parent node (‘H’) is ‘nmod-relc’, then select the parent node (‘H’) as the referent. Else, keep moving upwards until such a node is found.</a:t>
            </a:r>
            <a:endParaRPr sz="1200"/>
          </a:p>
          <a:p>
            <a:pPr indent="0" lvl="0" marL="0" rtl="0" algn="l">
              <a:spcBef>
                <a:spcPts val="1600"/>
              </a:spcBef>
              <a:spcAft>
                <a:spcPts val="0"/>
              </a:spcAft>
              <a:buClr>
                <a:schemeClr val="dk1"/>
              </a:buClr>
              <a:buSzPts val="1100"/>
              <a:buFont typeface="Arial"/>
              <a:buNone/>
            </a:pPr>
            <a:r>
              <a:rPr lang="en-GB" sz="1200"/>
              <a:t>• If the ‘X’ is the root of the tree and no referent is found, then output ‘NULL’</a:t>
            </a:r>
            <a:endParaRPr sz="1200"/>
          </a:p>
          <a:p>
            <a:pPr indent="0" lvl="0" marL="0" rtl="0" algn="l">
              <a:spcBef>
                <a:spcPts val="1600"/>
              </a:spcBef>
              <a:spcAft>
                <a:spcPts val="0"/>
              </a:spcAft>
              <a:buClr>
                <a:schemeClr val="dk1"/>
              </a:buClr>
              <a:buSzPts val="1100"/>
              <a:buFont typeface="Arial"/>
              <a:buNone/>
            </a:pPr>
            <a:r>
              <a:rPr lang="en-GB" sz="1200"/>
              <a:t>(no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6" name="Google Shape;136;p25"/>
          <p:cNvPicPr preferRelativeResize="0"/>
          <p:nvPr/>
        </p:nvPicPr>
        <p:blipFill>
          <a:blip r:embed="rId3">
            <a:alphaModFix/>
          </a:blip>
          <a:stretch>
            <a:fillRect/>
          </a:stretch>
        </p:blipFill>
        <p:spPr>
          <a:xfrm>
            <a:off x="0" y="445025"/>
            <a:ext cx="9144001" cy="424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First Person :</a:t>
            </a:r>
            <a:endParaRPr/>
          </a:p>
        </p:txBody>
      </p:sp>
      <p:sp>
        <p:nvSpPr>
          <p:cNvPr id="142" name="Google Shape;142;p2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algorithms can be derived for resolution of first person pronouns:</a:t>
            </a:r>
            <a:endParaRPr sz="1200"/>
          </a:p>
          <a:p>
            <a:pPr indent="0" lvl="0" marL="0" rtl="0" algn="l">
              <a:spcBef>
                <a:spcPts val="1600"/>
              </a:spcBef>
              <a:spcAft>
                <a:spcPts val="0"/>
              </a:spcAft>
              <a:buClr>
                <a:schemeClr val="dk1"/>
              </a:buClr>
              <a:buSzPts val="1100"/>
              <a:buFont typeface="Arial"/>
              <a:buNone/>
            </a:pPr>
            <a:r>
              <a:rPr lang="en-GB" sz="1200"/>
              <a:t>• Starting at the pronoun node, move up in the tree until a complementizer node kF (‘that’) is encountered. Call this node ‘C’.</a:t>
            </a:r>
            <a:endParaRPr sz="1200"/>
          </a:p>
          <a:p>
            <a:pPr indent="0" lvl="0" marL="0" rtl="0" algn="l">
              <a:spcBef>
                <a:spcPts val="1600"/>
              </a:spcBef>
              <a:spcAft>
                <a:spcPts val="0"/>
              </a:spcAft>
              <a:buClr>
                <a:schemeClr val="dk1"/>
              </a:buClr>
              <a:buSzPts val="1100"/>
              <a:buFont typeface="Arial"/>
              <a:buNone/>
            </a:pPr>
            <a:r>
              <a:rPr lang="en-GB" sz="1200"/>
              <a:t>• If no such node is found up-to the root, output ‘no solution’</a:t>
            </a:r>
            <a:endParaRPr sz="1200"/>
          </a:p>
          <a:p>
            <a:pPr indent="0" lvl="0" marL="0" rtl="0" algn="l">
              <a:spcBef>
                <a:spcPts val="1600"/>
              </a:spcBef>
              <a:spcAft>
                <a:spcPts val="0"/>
              </a:spcAft>
              <a:buClr>
                <a:schemeClr val="dk1"/>
              </a:buClr>
              <a:buSzPts val="1100"/>
              <a:buFont typeface="Arial"/>
              <a:buNone/>
            </a:pPr>
            <a:r>
              <a:rPr lang="en-GB" sz="1200"/>
              <a:t>• Move up to the parent node of ‘C’. If this is a verb node. call this ‘V’, else output ‘no solution’.</a:t>
            </a:r>
            <a:endParaRPr sz="1200"/>
          </a:p>
          <a:p>
            <a:pPr indent="0" lvl="0" marL="0" rtl="0" algn="l">
              <a:spcBef>
                <a:spcPts val="1600"/>
              </a:spcBef>
              <a:spcAft>
                <a:spcPts val="0"/>
              </a:spcAft>
              <a:buClr>
                <a:schemeClr val="dk1"/>
              </a:buClr>
              <a:buSzPts val="1100"/>
              <a:buFont typeface="Arial"/>
              <a:buNone/>
            </a:pPr>
            <a:r>
              <a:rPr lang="en-GB" sz="1200"/>
              <a:t>• Search in the children nodes of ‘V’, nodes with label ‘k1’ and ‘k4’.</a:t>
            </a:r>
            <a:endParaRPr sz="1200"/>
          </a:p>
          <a:p>
            <a:pPr indent="0" lvl="0" marL="0" rtl="0" algn="l">
              <a:spcBef>
                <a:spcPts val="1600"/>
              </a:spcBef>
              <a:spcAft>
                <a:spcPts val="0"/>
              </a:spcAft>
              <a:buClr>
                <a:schemeClr val="dk1"/>
              </a:buClr>
              <a:buSzPts val="1100"/>
              <a:buFont typeface="Arial"/>
              <a:buNone/>
            </a:pPr>
            <a:r>
              <a:rPr lang="en-GB" sz="1200"/>
              <a:t>• For first person pronoun, select node with ‘k1’ as the referent, If no such nodes are found, output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7"/>
          <p:cNvPicPr preferRelativeResize="0"/>
          <p:nvPr/>
        </p:nvPicPr>
        <p:blipFill>
          <a:blip r:embed="rId3">
            <a:alphaModFix/>
          </a:blip>
          <a:stretch>
            <a:fillRect/>
          </a:stretch>
        </p:blipFill>
        <p:spPr>
          <a:xfrm>
            <a:off x="0" y="80669"/>
            <a:ext cx="9143999" cy="49821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Second Person :</a:t>
            </a:r>
            <a:endParaRPr sz="1200"/>
          </a:p>
        </p:txBody>
      </p:sp>
      <p:sp>
        <p:nvSpPr>
          <p:cNvPr id="155" name="Google Shape;155;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Following algorithms can be derived for resolution of second person pronouns:</a:t>
            </a:r>
            <a:endParaRPr sz="1200"/>
          </a:p>
          <a:p>
            <a:pPr indent="0" lvl="0" marL="0" rtl="0" algn="l">
              <a:spcBef>
                <a:spcPts val="1600"/>
              </a:spcBef>
              <a:spcAft>
                <a:spcPts val="0"/>
              </a:spcAft>
              <a:buClr>
                <a:schemeClr val="dk1"/>
              </a:buClr>
              <a:buSzPts val="1100"/>
              <a:buFont typeface="Arial"/>
              <a:buNone/>
            </a:pPr>
            <a:r>
              <a:rPr lang="en-GB" sz="1200"/>
              <a:t>• Starting at the pronoun node, move up in the tree until a complementizer node kF (‘that’) is encountered. Call this node ‘C’.</a:t>
            </a:r>
            <a:endParaRPr sz="1200"/>
          </a:p>
          <a:p>
            <a:pPr indent="0" lvl="0" marL="0" rtl="0" algn="l">
              <a:spcBef>
                <a:spcPts val="1600"/>
              </a:spcBef>
              <a:spcAft>
                <a:spcPts val="0"/>
              </a:spcAft>
              <a:buNone/>
            </a:pPr>
            <a:r>
              <a:rPr lang="en-GB" sz="1200"/>
              <a:t>• If no such node is found up-to the root, output ‘no solution’</a:t>
            </a:r>
            <a:endParaRPr sz="1200"/>
          </a:p>
          <a:p>
            <a:pPr indent="0" lvl="0" marL="0" rtl="0" algn="l">
              <a:spcBef>
                <a:spcPts val="1600"/>
              </a:spcBef>
              <a:spcAft>
                <a:spcPts val="0"/>
              </a:spcAft>
              <a:buClr>
                <a:schemeClr val="dk1"/>
              </a:buClr>
              <a:buSzPts val="1100"/>
              <a:buFont typeface="Arial"/>
              <a:buNone/>
            </a:pPr>
            <a:r>
              <a:rPr lang="en-GB" sz="1200"/>
              <a:t>• Move up to the parent node of ‘C’. If this is a verb node. call this ‘V’, else output ‘no solution’.</a:t>
            </a:r>
            <a:endParaRPr sz="1200"/>
          </a:p>
          <a:p>
            <a:pPr indent="0" lvl="0" marL="0" rtl="0" algn="l">
              <a:spcBef>
                <a:spcPts val="1600"/>
              </a:spcBef>
              <a:spcAft>
                <a:spcPts val="0"/>
              </a:spcAft>
              <a:buClr>
                <a:schemeClr val="dk1"/>
              </a:buClr>
              <a:buSzPts val="1100"/>
              <a:buFont typeface="Arial"/>
              <a:buNone/>
            </a:pPr>
            <a:r>
              <a:rPr lang="en-GB" sz="1200"/>
              <a:t>• Search in the children nodes of ‘V’, nodes with label ‘k1’ and ‘k4’.</a:t>
            </a:r>
            <a:endParaRPr sz="1200"/>
          </a:p>
          <a:p>
            <a:pPr indent="0" lvl="0" marL="0" rtl="0" algn="l">
              <a:spcBef>
                <a:spcPts val="1600"/>
              </a:spcBef>
              <a:spcAft>
                <a:spcPts val="0"/>
              </a:spcAft>
              <a:buClr>
                <a:schemeClr val="dk1"/>
              </a:buClr>
              <a:buSzPts val="1100"/>
              <a:buFont typeface="Arial"/>
              <a:buNone/>
            </a:pPr>
            <a:r>
              <a:rPr lang="en-GB" sz="1200"/>
              <a:t>• For second person pronoun, select node with ‘k4’ as the referent. If no such</a:t>
            </a:r>
            <a:endParaRPr sz="1200"/>
          </a:p>
          <a:p>
            <a:pPr indent="0" lvl="0" marL="0" rtl="0" algn="l">
              <a:spcBef>
                <a:spcPts val="1600"/>
              </a:spcBef>
              <a:spcAft>
                <a:spcPts val="0"/>
              </a:spcAft>
              <a:buClr>
                <a:schemeClr val="dk1"/>
              </a:buClr>
              <a:buSzPts val="1100"/>
              <a:buFont typeface="Arial"/>
              <a:buNone/>
            </a:pPr>
            <a:r>
              <a:rPr lang="en-GB" sz="1200"/>
              <a:t>nodes are found, output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9"/>
          <p:cNvPicPr preferRelativeResize="0"/>
          <p:nvPr/>
        </p:nvPicPr>
        <p:blipFill>
          <a:blip r:embed="rId3">
            <a:alphaModFix/>
          </a:blip>
          <a:stretch>
            <a:fillRect/>
          </a:stretch>
        </p:blipFill>
        <p:spPr>
          <a:xfrm>
            <a:off x="0" y="112236"/>
            <a:ext cx="9143999" cy="49190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However, for some ambiguous references, specifically in third person pronouns, although syntactic constraint do reduce search space, they fail to uniquely identify the referent.In resolution of such references, morphological, grammatical, distance and semantic features also play an important role. We have to implement a supervised learning algorithm using these features which was beyond our scope for now simply because it required a proper annotated data with all the features which was not there because of non-availability of a proper indigenous morph-anaylser.</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Implementation of Code and Output</a:t>
            </a:r>
            <a:endParaRPr/>
          </a:p>
          <a:p>
            <a:pPr indent="0" lvl="0" marL="0" rtl="0" algn="l">
              <a:spcBef>
                <a:spcPts val="0"/>
              </a:spcBef>
              <a:spcAft>
                <a:spcPts val="0"/>
              </a:spcAft>
              <a:buClr>
                <a:schemeClr val="dk1"/>
              </a:buClr>
              <a:buSzPts val="1100"/>
              <a:buFont typeface="Arial"/>
              <a:buNone/>
            </a:pPr>
            <a:r>
              <a:rPr lang="en-GB"/>
              <a:t>Format</a:t>
            </a:r>
            <a:endParaRPr/>
          </a:p>
          <a:p>
            <a:pPr indent="0" lvl="0" marL="0" rtl="0" algn="l">
              <a:spcBef>
                <a:spcPts val="0"/>
              </a:spcBef>
              <a:spcAft>
                <a:spcPts val="0"/>
              </a:spcAft>
              <a:buNone/>
            </a:pPr>
            <a:r>
              <a:t/>
            </a:r>
            <a:endParaRPr/>
          </a:p>
        </p:txBody>
      </p:sp>
      <p:sp>
        <p:nvSpPr>
          <p:cNvPr id="174" name="Google Shape;174;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Clr>
                <a:schemeClr val="dk1"/>
              </a:buClr>
              <a:buSzPts val="1100"/>
              <a:buFont typeface="Arial"/>
              <a:buNone/>
            </a:pPr>
            <a:r>
              <a:rPr lang="en-GB" sz="1200"/>
              <a:t>We imlemented the above given rules for our data and made a file “coref.py” which check through all the rules in our data give respective anaphora resolution.</a:t>
            </a:r>
            <a:endParaRPr sz="1200"/>
          </a:p>
          <a:p>
            <a:pPr indent="0" lvl="0" marL="0" rtl="0" algn="l">
              <a:spcBef>
                <a:spcPts val="1600"/>
              </a:spcBef>
              <a:spcAft>
                <a:spcPts val="0"/>
              </a:spcAft>
              <a:buClr>
                <a:schemeClr val="dk1"/>
              </a:buClr>
              <a:buSzPts val="1100"/>
              <a:buFont typeface="Arial"/>
              <a:buNone/>
            </a:pPr>
            <a:r>
              <a:rPr lang="en-GB" sz="1200"/>
              <a:t>In the output we will have our data with its respective analysis in which each pronoun is matched with every word it is refering to.</a:t>
            </a:r>
            <a:endParaRPr sz="12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Informally, Co-reference resolution is the task of finding all expressions that refer to the same entity in a text.</a:t>
            </a:r>
            <a:endParaRPr/>
          </a:p>
          <a:p>
            <a:pPr indent="0" lvl="0" marL="0" rtl="0" algn="l">
              <a:spcBef>
                <a:spcPts val="1600"/>
              </a:spcBef>
              <a:spcAft>
                <a:spcPts val="0"/>
              </a:spcAft>
              <a:buClr>
                <a:schemeClr val="dk1"/>
              </a:buClr>
              <a:buSzPts val="1100"/>
              <a:buFont typeface="Arial"/>
              <a:buNone/>
            </a:pPr>
            <a:r>
              <a:rPr lang="en-GB"/>
              <a:t>Formally, co-reference consists of two linguistic expressions—antecedent and anaphor. The anaphor is the expression whose interpretation (i.e., associating it with an either concrete or abstract real-world entity) depends on that of the other expression. The antecedent is the linguistic expression on which an anaphor depends. Thus, the coreference resolution task is to discover the antecedent for each anaphor in a given text.</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32"/>
          <p:cNvPicPr preferRelativeResize="0"/>
          <p:nvPr/>
        </p:nvPicPr>
        <p:blipFill>
          <a:blip r:embed="rId3">
            <a:alphaModFix/>
          </a:blip>
          <a:stretch>
            <a:fillRect/>
          </a:stretch>
        </p:blipFill>
        <p:spPr>
          <a:xfrm>
            <a:off x="123195" y="0"/>
            <a:ext cx="889761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3"/>
          <p:cNvPicPr preferRelativeResize="0"/>
          <p:nvPr/>
        </p:nvPicPr>
        <p:blipFill>
          <a:blip r:embed="rId3">
            <a:alphaModFix/>
          </a:blip>
          <a:stretch>
            <a:fillRect/>
          </a:stretch>
        </p:blipFill>
        <p:spPr>
          <a:xfrm>
            <a:off x="0" y="977973"/>
            <a:ext cx="9143999" cy="31875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4"/>
          <p:cNvPicPr preferRelativeResize="0"/>
          <p:nvPr/>
        </p:nvPicPr>
        <p:blipFill>
          <a:blip r:embed="rId3">
            <a:alphaModFix/>
          </a:blip>
          <a:stretch>
            <a:fillRect/>
          </a:stretch>
        </p:blipFill>
        <p:spPr>
          <a:xfrm>
            <a:off x="1001153" y="0"/>
            <a:ext cx="714169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GB" sz="3000"/>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Outline</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Data Collection:</a:t>
            </a:r>
            <a:endParaRPr/>
          </a:p>
          <a:p>
            <a:pPr indent="0" lvl="0" marL="0" rtl="0" algn="l">
              <a:spcBef>
                <a:spcPts val="1600"/>
              </a:spcBef>
              <a:spcAft>
                <a:spcPts val="0"/>
              </a:spcAft>
              <a:buNone/>
            </a:pPr>
            <a:r>
              <a:rPr lang="en-GB"/>
              <a:t>	</a:t>
            </a:r>
            <a:r>
              <a:rPr lang="en-GB" sz="1100"/>
              <a:t>For this project we will be using the data from the ‘Hindi/Urdu Dependency Treebank’ (Bhatt et al., 2009) (http://ltrc.iiit.ac.in/hutb_release/). It is a rich corpus with various linguistic information. The annotation is based on Computational Paninian Grammar 977 (CPG-henceforth) framework.</a:t>
            </a:r>
            <a:endParaRPr sz="1100"/>
          </a:p>
          <a:p>
            <a:pPr indent="0" lvl="0" marL="0" rtl="0" algn="l">
              <a:spcBef>
                <a:spcPts val="1600"/>
              </a:spcBef>
              <a:spcAft>
                <a:spcPts val="0"/>
              </a:spcAft>
              <a:buNone/>
            </a:pPr>
            <a:r>
              <a:rPr lang="en-GB"/>
              <a:t>2. Pre-Processing:</a:t>
            </a:r>
            <a:endParaRPr/>
          </a:p>
          <a:p>
            <a:pPr indent="0" lvl="0" marL="0" rtl="0" algn="l">
              <a:spcBef>
                <a:spcPts val="1600"/>
              </a:spcBef>
              <a:spcAft>
                <a:spcPts val="0"/>
              </a:spcAft>
              <a:buNone/>
            </a:pPr>
            <a:r>
              <a:rPr lang="en-GB" sz="1100"/>
              <a:t>	After doing some research, we concluded that dependency trees would be the most efficient and effective way to represent our data-set. Thus, we aim to pre-process the data in python by converting the raw text into specific data structures which can be used to easily implement dependency trees. This will be done using the SSP API for python (https://readthedocs.org/projects/ssf-api-python).</a:t>
            </a:r>
            <a:endParaRPr sz="1100"/>
          </a:p>
          <a:p>
            <a:pPr indent="0" lvl="0" marL="0" rtl="0" algn="l">
              <a:spcBef>
                <a:spcPts val="1600"/>
              </a:spcBef>
              <a:spcAft>
                <a:spcPts val="0"/>
              </a:spcAft>
              <a:buClr>
                <a:schemeClr val="dk1"/>
              </a:buClr>
              <a:buSzPts val="1100"/>
              <a:buFont typeface="Arial"/>
              <a:buNone/>
            </a:pPr>
            <a:r>
              <a:rPr lang="en-GB" sz="1100"/>
              <a:t>The dependency trees obtained will act as the core for the further research in this project due to their extreme relevance and usability.</a:t>
            </a:r>
            <a:endParaRPr sz="11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Main Approach:</a:t>
            </a:r>
            <a:endParaRPr/>
          </a:p>
          <a:p>
            <a:pPr indent="0" lvl="0" marL="0" rtl="0" algn="l">
              <a:spcBef>
                <a:spcPts val="1600"/>
              </a:spcBef>
              <a:spcAft>
                <a:spcPts val="0"/>
              </a:spcAft>
              <a:buClr>
                <a:schemeClr val="dk1"/>
              </a:buClr>
              <a:buSzPts val="1100"/>
              <a:buFont typeface="Arial"/>
              <a:buNone/>
            </a:pPr>
            <a:r>
              <a:rPr lang="en-GB" sz="1100"/>
              <a:t>Our main approach to resolve the problem statement will be a rule based approach. This module will attempt to resolve the pronoun, using the dependency relations and other information, based on the category of the pronoun, which is decided using an exhaustive list of pronoun categories.</a:t>
            </a:r>
            <a:endParaRPr sz="1100"/>
          </a:p>
          <a:p>
            <a:pPr indent="0" lvl="0" marL="0" rtl="0" algn="l">
              <a:spcBef>
                <a:spcPts val="1600"/>
              </a:spcBef>
              <a:spcAft>
                <a:spcPts val="0"/>
              </a:spcAft>
              <a:buClr>
                <a:schemeClr val="dk1"/>
              </a:buClr>
              <a:buSzPts val="1100"/>
              <a:buFont typeface="Arial"/>
              <a:buNone/>
            </a:pPr>
            <a:r>
              <a:rPr lang="en-GB" sz="1100"/>
              <a:t>Some of the various categories based on which our rule based system will work on are:</a:t>
            </a:r>
            <a:endParaRPr sz="1100"/>
          </a:p>
          <a:p>
            <a:pPr indent="0" lvl="0" marL="0" rtl="0" algn="l">
              <a:spcBef>
                <a:spcPts val="1600"/>
              </a:spcBef>
              <a:spcAft>
                <a:spcPts val="0"/>
              </a:spcAft>
              <a:buClr>
                <a:schemeClr val="dk1"/>
              </a:buClr>
              <a:buSzPts val="1100"/>
              <a:buFont typeface="Arial"/>
              <a:buNone/>
            </a:pPr>
            <a:r>
              <a:rPr lang="en-GB" sz="1100"/>
              <a:t>1. Reflexives</a:t>
            </a:r>
            <a:endParaRPr sz="1100"/>
          </a:p>
          <a:p>
            <a:pPr indent="0" lvl="0" marL="0" rtl="0" algn="l">
              <a:spcBef>
                <a:spcPts val="1600"/>
              </a:spcBef>
              <a:spcAft>
                <a:spcPts val="0"/>
              </a:spcAft>
              <a:buNone/>
            </a:pPr>
            <a:r>
              <a:rPr lang="en-GB" sz="1100"/>
              <a:t>2. Place Pronouns</a:t>
            </a:r>
            <a:endParaRPr sz="1100"/>
          </a:p>
          <a:p>
            <a:pPr indent="0" lvl="0" marL="0" rtl="0" algn="l">
              <a:spcBef>
                <a:spcPts val="1600"/>
              </a:spcBef>
              <a:spcAft>
                <a:spcPts val="0"/>
              </a:spcAft>
              <a:buClr>
                <a:schemeClr val="dk1"/>
              </a:buClr>
              <a:buSzPts val="1100"/>
              <a:buFont typeface="Arial"/>
              <a:buNone/>
            </a:pPr>
            <a:r>
              <a:rPr lang="en-GB" sz="1100"/>
              <a:t>3. Relative Pronouns</a:t>
            </a:r>
            <a:endParaRPr sz="1100"/>
          </a:p>
          <a:p>
            <a:pPr indent="0" lvl="0" marL="0" rtl="0" algn="l">
              <a:spcBef>
                <a:spcPts val="1600"/>
              </a:spcBef>
              <a:spcAft>
                <a:spcPts val="0"/>
              </a:spcAft>
              <a:buClr>
                <a:schemeClr val="dk1"/>
              </a:buClr>
              <a:buSzPts val="1100"/>
              <a:buFont typeface="Arial"/>
              <a:buNone/>
            </a:pPr>
            <a:r>
              <a:rPr lang="en-GB" sz="1100"/>
              <a:t>4. Personal Pronouns</a:t>
            </a:r>
            <a:endParaRPr sz="11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a:t>
            </a:r>
            <a:endParaRPr/>
          </a:p>
        </p:txBody>
      </p:sp>
      <p:sp>
        <p:nvSpPr>
          <p:cNvPr id="84" name="Google Shape;84;p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t>Firstly, the ssf_api was used to convert the annotated data into dependency trees. It took raw data and genrerated an object with the following attributes for each datafile:</a:t>
            </a:r>
            <a:endParaRPr sz="1100"/>
          </a:p>
          <a:p>
            <a:pPr indent="0" lvl="0" marL="0" rtl="0" algn="l">
              <a:spcBef>
                <a:spcPts val="1600"/>
              </a:spcBef>
              <a:spcAft>
                <a:spcPts val="0"/>
              </a:spcAft>
              <a:buClr>
                <a:schemeClr val="dk1"/>
              </a:buClr>
              <a:buSzPts val="1100"/>
              <a:buFont typeface="Arial"/>
              <a:buNone/>
            </a:pPr>
            <a:r>
              <a:rPr lang="en-GB" sz="1100"/>
              <a:t>1) SSF Info</a:t>
            </a:r>
            <a:endParaRPr sz="1100"/>
          </a:p>
          <a:p>
            <a:pPr indent="0" lvl="0" marL="0" rtl="0" algn="l">
              <a:spcBef>
                <a:spcPts val="1600"/>
              </a:spcBef>
              <a:spcAft>
                <a:spcPts val="0"/>
              </a:spcAft>
              <a:buClr>
                <a:schemeClr val="dk1"/>
              </a:buClr>
              <a:buSzPts val="1100"/>
              <a:buFont typeface="Arial"/>
              <a:buNone/>
            </a:pPr>
            <a:r>
              <a:rPr lang="en-GB" sz="1100"/>
              <a:t>2) Node</a:t>
            </a:r>
            <a:endParaRPr sz="1100"/>
          </a:p>
          <a:p>
            <a:pPr indent="0" lvl="0" marL="0" rtl="0" algn="l">
              <a:spcBef>
                <a:spcPts val="1600"/>
              </a:spcBef>
              <a:spcAft>
                <a:spcPts val="0"/>
              </a:spcAft>
              <a:buClr>
                <a:schemeClr val="dk1"/>
              </a:buClr>
              <a:buSzPts val="1100"/>
              <a:buFont typeface="Arial"/>
              <a:buNone/>
            </a:pPr>
            <a:r>
              <a:rPr lang="en-GB" sz="1100"/>
              <a:t>3) Sentence</a:t>
            </a:r>
            <a:endParaRPr sz="1100"/>
          </a:p>
          <a:p>
            <a:pPr indent="0" lvl="0" marL="0" rtl="0" algn="l">
              <a:spcBef>
                <a:spcPts val="1600"/>
              </a:spcBef>
              <a:spcAft>
                <a:spcPts val="0"/>
              </a:spcAft>
              <a:buClr>
                <a:schemeClr val="dk1"/>
              </a:buClr>
              <a:buSzPts val="1100"/>
              <a:buFont typeface="Arial"/>
              <a:buNone/>
            </a:pPr>
            <a:r>
              <a:rPr lang="en-GB" sz="1100"/>
              <a:t>4) Chunk</a:t>
            </a:r>
            <a:endParaRPr sz="1100"/>
          </a:p>
          <a:p>
            <a:pPr indent="0" lvl="0" marL="0" rtl="0" algn="l">
              <a:spcBef>
                <a:spcPts val="1600"/>
              </a:spcBef>
              <a:spcAft>
                <a:spcPts val="0"/>
              </a:spcAft>
              <a:buClr>
                <a:schemeClr val="dk1"/>
              </a:buClr>
              <a:buSzPts val="1100"/>
              <a:buFont typeface="Arial"/>
              <a:buNone/>
            </a:pPr>
            <a:r>
              <a:rPr lang="en-GB" sz="1100"/>
              <a:t>5) Word</a:t>
            </a:r>
            <a:endParaRPr sz="1100"/>
          </a:p>
          <a:p>
            <a:pPr indent="0" lvl="0" marL="0" rtl="0" algn="l">
              <a:spcBef>
                <a:spcPts val="1600"/>
              </a:spcBef>
              <a:spcAft>
                <a:spcPts val="0"/>
              </a:spcAft>
              <a:buClr>
                <a:schemeClr val="dk1"/>
              </a:buClr>
              <a:buSzPts val="1100"/>
              <a:buFont typeface="Arial"/>
              <a:buNone/>
            </a:pPr>
            <a:r>
              <a:rPr lang="en-GB" sz="1100"/>
              <a:t>6) Feature Set</a:t>
            </a:r>
            <a:endParaRPr sz="11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1436025" y="43450"/>
            <a:ext cx="6271950" cy="505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Hybrid approach using dependency</a:t>
            </a:r>
            <a:endParaRPr/>
          </a:p>
        </p:txBody>
      </p:sp>
      <p:sp>
        <p:nvSpPr>
          <p:cNvPr id="97" name="Google Shape;97;p1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Most coreference resolution approaches which use deeper linguistic features are based on phrase structure based grammatical models. We, instead, use linguistic features from a dependency grammar model . Hence, our first aim is to develop a rule based approach by studying and analyzing patterns in the CPG based dependency structure that can be formulated as rules to resolve references. Our observation shows that some categories of pronominal references such as Reflexives, Relatives, First and Second person can be easily resolved by formulating rules based on dependency structures.</a:t>
            </a:r>
            <a:endParaRPr sz="1200"/>
          </a:p>
          <a:p>
            <a:pPr indent="0" lvl="0" marL="0" rtl="0" algn="l">
              <a:spcBef>
                <a:spcPts val="1600"/>
              </a:spcBef>
              <a:spcAft>
                <a:spcPts val="0"/>
              </a:spcAft>
              <a:buNone/>
            </a:pPr>
            <a:r>
              <a:rPr lang="en-GB" sz="3000"/>
              <a:t>Rule based resolution module</a:t>
            </a:r>
            <a:endParaRPr sz="3000"/>
          </a:p>
          <a:p>
            <a:pPr indent="0" lvl="0" marL="0" rtl="0" algn="l">
              <a:spcBef>
                <a:spcPts val="1600"/>
              </a:spcBef>
              <a:spcAft>
                <a:spcPts val="0"/>
              </a:spcAft>
              <a:buNone/>
            </a:pPr>
            <a:r>
              <a:rPr lang="en-GB" sz="1200"/>
              <a:t>The rule based module attempts to locate the referent of the pronoun using the constraints derived from the dependency structures and relations. First, the category of the pronoun is identified. After the category is identified, a set of rules defined for each category is applied to locate the referent. We discuss below these pronominal forms and the rules derived for their resolution:</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Reflexives :</a:t>
            </a:r>
            <a:endParaRPr/>
          </a:p>
        </p:txBody>
      </p:sp>
      <p:sp>
        <p:nvSpPr>
          <p:cNvPr id="103" name="Google Shape;103;p2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The rules for resolution of reflexive pronouns can be consolidated in the following algorithm:</a:t>
            </a:r>
            <a:endParaRPr sz="1200"/>
          </a:p>
          <a:p>
            <a:pPr indent="0" lvl="0" marL="0" rtl="0" algn="l">
              <a:spcBef>
                <a:spcPts val="1600"/>
              </a:spcBef>
              <a:spcAft>
                <a:spcPts val="0"/>
              </a:spcAft>
              <a:buClr>
                <a:schemeClr val="dk1"/>
              </a:buClr>
              <a:buSzPts val="1100"/>
              <a:buFont typeface="Arial"/>
              <a:buNone/>
            </a:pPr>
            <a:r>
              <a:rPr lang="en-GB" sz="1200"/>
              <a:t>• If a node ‘N’ is a reflexive pronoun, then move up in the tree, until an NP node or a verb (VGF) node is encountered. Call this node ‘X’.</a:t>
            </a:r>
            <a:endParaRPr sz="1200"/>
          </a:p>
          <a:p>
            <a:pPr indent="0" lvl="0" marL="0" rtl="0" algn="l">
              <a:spcBef>
                <a:spcPts val="1600"/>
              </a:spcBef>
              <a:spcAft>
                <a:spcPts val="0"/>
              </a:spcAft>
              <a:buClr>
                <a:schemeClr val="dk1"/>
              </a:buClr>
              <a:buSzPts val="1100"/>
              <a:buFont typeface="Arial"/>
              <a:buNone/>
            </a:pPr>
            <a:r>
              <a:rPr lang="en-GB" sz="1200"/>
              <a:t>• If ‘X’ is NP, then search for children nodes of ‘X’ other than ‘N’, if such a children node with dependency label ‘r6’ is found, propose it as referent. otherwise to go Next step.</a:t>
            </a:r>
            <a:endParaRPr sz="1200"/>
          </a:p>
          <a:p>
            <a:pPr indent="0" lvl="0" marL="0" rtl="0" algn="l">
              <a:spcBef>
                <a:spcPts val="1600"/>
              </a:spcBef>
              <a:spcAft>
                <a:spcPts val="0"/>
              </a:spcAft>
              <a:buClr>
                <a:schemeClr val="dk1"/>
              </a:buClr>
              <a:buSzPts val="1100"/>
              <a:buFont typeface="Arial"/>
              <a:buNone/>
            </a:pPr>
            <a:r>
              <a:rPr lang="en-GB" sz="1200"/>
              <a:t>• If ‘X’ is verb node, then search in the children of the node ‘X’ with dependency label ‘k1’, other than ‘N’, if such a node is found, propose it a referent, else traverse up in the tree.</a:t>
            </a:r>
            <a:endParaRPr sz="1200"/>
          </a:p>
          <a:p>
            <a:pPr indent="0" lvl="0" marL="0" rtl="0" algn="l">
              <a:spcBef>
                <a:spcPts val="1600"/>
              </a:spcBef>
              <a:spcAft>
                <a:spcPts val="0"/>
              </a:spcAft>
              <a:buClr>
                <a:schemeClr val="dk1"/>
              </a:buClr>
              <a:buSzPts val="1100"/>
              <a:buFont typeface="Arial"/>
              <a:buNone/>
            </a:pPr>
            <a:r>
              <a:rPr lang="en-GB" sz="1200"/>
              <a:t>• If ‘X’ is a CCP (conjunct) node with label ‘k1’, search in the children of ‘X’, propose all the NP nodes in the children set as referent.</a:t>
            </a:r>
            <a:endParaRPr sz="1200"/>
          </a:p>
          <a:p>
            <a:pPr indent="0" lvl="0" marL="0" rtl="0" algn="l">
              <a:spcBef>
                <a:spcPts val="1600"/>
              </a:spcBef>
              <a:spcAft>
                <a:spcPts val="0"/>
              </a:spcAft>
              <a:buClr>
                <a:schemeClr val="dk1"/>
              </a:buClr>
              <a:buSzPts val="1100"/>
              <a:buFont typeface="Arial"/>
              <a:buNone/>
            </a:pPr>
            <a:r>
              <a:rPr lang="en-GB" sz="1200"/>
              <a:t>• If ‘X’ is root of tree and no referent is found, then output NULL (no solution)</a:t>
            </a:r>
            <a:endParaRPr sz="1200"/>
          </a:p>
          <a:p>
            <a:pPr indent="0" lvl="0" marL="0" rtl="0" algn="l">
              <a:spcBef>
                <a:spcPts val="1600"/>
              </a:spcBef>
              <a:spcAft>
                <a:spcPts val="16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0" name="Google Shape;110;p21"/>
          <p:cNvPicPr preferRelativeResize="0"/>
          <p:nvPr/>
        </p:nvPicPr>
        <p:blipFill>
          <a:blip r:embed="rId3">
            <a:alphaModFix/>
          </a:blip>
          <a:stretch>
            <a:fillRect/>
          </a:stretch>
        </p:blipFill>
        <p:spPr>
          <a:xfrm>
            <a:off x="0" y="140322"/>
            <a:ext cx="9144000" cy="48628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